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iletant.media/articles/4535233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Эпоха Тюдоров: ключ к пониманию английской культуры </a:t>
            </a:r>
            <a:r>
              <a:rPr lang="ru-RU" sz="3600" dirty="0" smtClean="0"/>
              <a:t>и </a:t>
            </a:r>
            <a:r>
              <a:rPr lang="ru-RU" sz="3600" dirty="0"/>
              <a:t>языка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98548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Онлайн-лекция </a:t>
            </a:r>
            <a:r>
              <a:rPr lang="ru-RU" b="1" dirty="0"/>
              <a:t>для старшеклассников г. Оренбурга и Оренбургской </a:t>
            </a:r>
            <a:r>
              <a:rPr lang="ru-RU" b="1" dirty="0" smtClean="0"/>
              <a:t>области </a:t>
            </a:r>
          </a:p>
          <a:p>
            <a:endParaRPr lang="ru-RU" dirty="0"/>
          </a:p>
          <a:p>
            <a:r>
              <a:rPr lang="ru-RU" dirty="0" smtClean="0"/>
              <a:t>Лектор: </a:t>
            </a:r>
          </a:p>
          <a:p>
            <a:r>
              <a:rPr lang="ru-RU" dirty="0" err="1" smtClean="0"/>
              <a:t>Баймуратова</a:t>
            </a:r>
            <a:r>
              <a:rPr lang="ru-RU" dirty="0" smtClean="0"/>
              <a:t> </a:t>
            </a:r>
            <a:r>
              <a:rPr lang="ru-RU" dirty="0"/>
              <a:t>Ульяна Сергеевна, </a:t>
            </a:r>
            <a:endParaRPr lang="ru-RU" dirty="0" smtClean="0"/>
          </a:p>
          <a:p>
            <a:r>
              <a:rPr lang="ru-RU" dirty="0" smtClean="0"/>
              <a:t>доцент кафедры прикладной лингвистики и перевода ОГУ, </a:t>
            </a:r>
            <a:endParaRPr lang="ru-RU" dirty="0"/>
          </a:p>
          <a:p>
            <a:r>
              <a:rPr lang="ru-RU" dirty="0" smtClean="0"/>
              <a:t>кандидат </a:t>
            </a:r>
            <a:r>
              <a:rPr lang="ru-RU" dirty="0"/>
              <a:t>филологических наук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4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great bible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a drop in the bucket </a:t>
            </a:r>
          </a:p>
          <a:p>
            <a:r>
              <a:rPr lang="en-US" sz="4400" dirty="0" smtClean="0"/>
              <a:t>by the skin of my teeth </a:t>
            </a:r>
          </a:p>
          <a:p>
            <a:r>
              <a:rPr lang="en-US" sz="4400" dirty="0" smtClean="0"/>
              <a:t>the salt of the earth </a:t>
            </a:r>
          </a:p>
          <a:p>
            <a:r>
              <a:rPr lang="en-US" sz="4400" dirty="0" smtClean="0"/>
              <a:t>a wolf in sheep’s clothing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425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Канцелярия и </a:t>
            </a:r>
            <a:r>
              <a:rPr lang="ru-RU" dirty="0" smtClean="0"/>
              <a:t>стандартизация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75" y="1609725"/>
            <a:ext cx="6097650" cy="4846638"/>
          </a:xfrm>
        </p:spPr>
      </p:pic>
    </p:spTree>
    <p:extLst>
      <p:ext uri="{BB962C8B-B14F-4D97-AF65-F5344CB8AC3E}">
        <p14:creationId xmlns:p14="http://schemas.microsoft.com/office/powerpoint/2010/main" val="15510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Уильям </a:t>
            </a:r>
            <a:r>
              <a:rPr lang="ru-RU" dirty="0" err="1"/>
              <a:t>Кэкстон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печатный станок, 1476</a:t>
            </a:r>
            <a:r>
              <a:rPr lang="ru-RU" dirty="0"/>
              <a:t> 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5474"/>
            <a:ext cx="7239000" cy="4295140"/>
          </a:xfrm>
        </p:spPr>
      </p:pic>
    </p:spTree>
    <p:extLst>
      <p:ext uri="{BB962C8B-B14F-4D97-AF65-F5344CB8AC3E}">
        <p14:creationId xmlns:p14="http://schemas.microsoft.com/office/powerpoint/2010/main" val="8901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Лексический бум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2400" dirty="0" smtClean="0"/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У. Шекспир (</a:t>
            </a:r>
            <a:r>
              <a:rPr lang="ru-RU" sz="2400" dirty="0" err="1" smtClean="0">
                <a:solidFill>
                  <a:schemeClr val="tx1"/>
                </a:solidFill>
              </a:rPr>
              <a:t>addiction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fashionable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lonely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eyeball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заимствования </a:t>
            </a:r>
            <a:r>
              <a:rPr lang="ru-RU" sz="2400" dirty="0">
                <a:solidFill>
                  <a:schemeClr val="tx1"/>
                </a:solidFill>
              </a:rPr>
              <a:t>из латыни и греческого в связи с возрождением интереса к античности;</a:t>
            </a:r>
            <a:endParaRPr lang="ru-RU" sz="20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новые слова, связанные с мореплаванием и открытиями;</a:t>
            </a:r>
            <a:endParaRPr lang="ru-RU" sz="20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влияние итальянского Ренессанса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5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Культура эпохи Тюдоров</a:t>
            </a:r>
            <a:br>
              <a:rPr lang="ru-RU" dirty="0"/>
            </a:br>
            <a:r>
              <a:rPr lang="en-US" dirty="0"/>
              <a:t>British</a:t>
            </a:r>
            <a:r>
              <a:rPr lang="en-US" b="0" dirty="0"/>
              <a:t> </a:t>
            </a:r>
            <a:r>
              <a:rPr lang="en-US" dirty="0"/>
              <a:t>Parliament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2942"/>
            <a:ext cx="7239000" cy="4800203"/>
          </a:xfrm>
        </p:spPr>
      </p:pic>
    </p:spTree>
    <p:extLst>
      <p:ext uri="{BB962C8B-B14F-4D97-AF65-F5344CB8AC3E}">
        <p14:creationId xmlns:p14="http://schemas.microsoft.com/office/powerpoint/2010/main" val="25659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пират</a:t>
            </a:r>
            <a:r>
              <a:rPr lang="ru-RU" dirty="0"/>
              <a:t>ы</a:t>
            </a:r>
            <a:r>
              <a:rPr lang="ru-RU" dirty="0" smtClean="0"/>
              <a:t> </a:t>
            </a:r>
            <a:r>
              <a:rPr lang="ru-RU" dirty="0"/>
              <a:t>Её Величества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758"/>
            <a:ext cx="7239000" cy="4136571"/>
          </a:xfrm>
        </p:spPr>
      </p:pic>
    </p:spTree>
    <p:extLst>
      <p:ext uri="{BB962C8B-B14F-4D97-AF65-F5344CB8AC3E}">
        <p14:creationId xmlns:p14="http://schemas.microsoft.com/office/powerpoint/2010/main" val="3966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Фрэнсис</a:t>
            </a:r>
            <a:r>
              <a:rPr lang="ru-RU" dirty="0"/>
              <a:t> Дрейк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7"/>
          </a:xfrm>
        </p:spPr>
      </p:pic>
    </p:spTree>
    <p:extLst>
      <p:ext uri="{BB962C8B-B14F-4D97-AF65-F5344CB8AC3E}">
        <p14:creationId xmlns:p14="http://schemas.microsoft.com/office/powerpoint/2010/main" val="22021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Елизавета </a:t>
            </a:r>
            <a:r>
              <a:rPr lang="en-US" dirty="0" smtClean="0"/>
              <a:t>I: </a:t>
            </a:r>
            <a:br>
              <a:rPr lang="en-US" dirty="0" smtClean="0"/>
            </a:br>
            <a:r>
              <a:rPr lang="ru-RU" dirty="0" smtClean="0"/>
              <a:t>Я </a:t>
            </a:r>
            <a:r>
              <a:rPr lang="ru-RU" dirty="0"/>
              <a:t>замужем за Англией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1" y="1844824"/>
            <a:ext cx="7695345" cy="4248472"/>
          </a:xfrm>
        </p:spPr>
      </p:pic>
    </p:spTree>
    <p:extLst>
      <p:ext uri="{BB962C8B-B14F-4D97-AF65-F5344CB8AC3E}">
        <p14:creationId xmlns:p14="http://schemas.microsoft.com/office/powerpoint/2010/main" val="19672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="0" dirty="0"/>
              <a:t> </a:t>
            </a:r>
            <a:r>
              <a:rPr lang="en-US" dirty="0"/>
              <a:t>Globe</a:t>
            </a:r>
            <a:r>
              <a:rPr lang="en-US" b="0" dirty="0"/>
              <a:t> [Theatre]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644517" cy="30963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166783" cy="3121017"/>
          </a:xfrm>
        </p:spPr>
      </p:pic>
    </p:spTree>
    <p:extLst>
      <p:ext uri="{BB962C8B-B14F-4D97-AF65-F5344CB8AC3E}">
        <p14:creationId xmlns:p14="http://schemas.microsoft.com/office/powerpoint/2010/main" val="32802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готики к ренессансу: </a:t>
            </a:r>
            <a:r>
              <a:rPr lang="ru-RU" dirty="0"/>
              <a:t>Собор</a:t>
            </a:r>
            <a:r>
              <a:rPr lang="ru-RU" b="0" dirty="0"/>
              <a:t> </a:t>
            </a:r>
            <a:r>
              <a:rPr lang="ru-RU" b="0" dirty="0" smtClean="0"/>
              <a:t>Или  </a:t>
            </a:r>
            <a:r>
              <a:rPr lang="en-US" b="0" dirty="0" err="1" smtClean="0"/>
              <a:t>vs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ru-RU" dirty="0" smtClean="0"/>
              <a:t>дворец</a:t>
            </a:r>
            <a:r>
              <a:rPr lang="ru-RU" b="0" dirty="0"/>
              <a:t> Белого зала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521075" cy="18485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852256"/>
            <a:ext cx="3521075" cy="4021850"/>
          </a:xfrm>
        </p:spPr>
      </p:pic>
    </p:spTree>
    <p:extLst>
      <p:ext uri="{BB962C8B-B14F-4D97-AF65-F5344CB8AC3E}">
        <p14:creationId xmlns:p14="http://schemas.microsoft.com/office/powerpoint/2010/main" val="42636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Эпоха </a:t>
            </a:r>
            <a:r>
              <a:rPr lang="ru-RU" sz="4000" dirty="0" smtClean="0"/>
              <a:t>Тюдоров (1485-1603)</a:t>
            </a:r>
            <a:endParaRPr lang="ru-RU" dirty="0"/>
          </a:p>
        </p:txBody>
      </p:sp>
      <p:pic>
        <p:nvPicPr>
          <p:cNvPr id="1027" name="Picture 3" descr="C:\Users\User\Desktop\five-monarchs-of-tudor-period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9"/>
            <a:ext cx="7239000" cy="44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 новых встреч!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Генрих VIII: Главный "разрушитель традиций"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7" y="1609724"/>
            <a:ext cx="7075452" cy="5248275"/>
          </a:xfrm>
        </p:spPr>
      </p:pic>
      <p:sp>
        <p:nvSpPr>
          <p:cNvPr id="5" name="Прямоугольник 4"/>
          <p:cNvSpPr/>
          <p:nvPr/>
        </p:nvSpPr>
        <p:spPr>
          <a:xfrm>
            <a:off x="6372200" y="6381328"/>
            <a:ext cx="115212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dirty="0"/>
              <a:t>Генрих VIII </a:t>
            </a:r>
            <a:r>
              <a:rPr lang="ru-RU" sz="2800" dirty="0" smtClean="0"/>
              <a:t> и  Екатерина </a:t>
            </a:r>
            <a:r>
              <a:rPr lang="ru-RU" sz="2800" dirty="0"/>
              <a:t>Арагонская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103388" cy="3832870"/>
          </a:xfrm>
        </p:spPr>
      </p:pic>
    </p:spTree>
    <p:extLst>
      <p:ext uri="{BB962C8B-B14F-4D97-AF65-F5344CB8AC3E}">
        <p14:creationId xmlns:p14="http://schemas.microsoft.com/office/powerpoint/2010/main" val="1838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Тюдорово</a:t>
            </a:r>
            <a:r>
              <a:rPr lang="ru-RU" dirty="0"/>
              <a:t> сердце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2" y="1600200"/>
            <a:ext cx="3396831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22" y="1600200"/>
            <a:ext cx="3396831" cy="4525963"/>
          </a:xfrm>
        </p:spPr>
      </p:pic>
    </p:spTree>
    <p:extLst>
      <p:ext uri="{BB962C8B-B14F-4D97-AF65-F5344CB8AC3E}">
        <p14:creationId xmlns:p14="http://schemas.microsoft.com/office/powerpoint/2010/main" val="19301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Генрих VIII  </a:t>
            </a:r>
            <a:r>
              <a:rPr lang="ru-RU" sz="4000" dirty="0" smtClean="0"/>
              <a:t>и анна </a:t>
            </a:r>
            <a:r>
              <a:rPr lang="ru-RU" sz="4000" dirty="0" err="1" smtClean="0"/>
              <a:t>болейн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30" y="1609725"/>
            <a:ext cx="4580339" cy="4846638"/>
          </a:xfrm>
        </p:spPr>
      </p:pic>
    </p:spTree>
    <p:extLst>
      <p:ext uri="{BB962C8B-B14F-4D97-AF65-F5344CB8AC3E}">
        <p14:creationId xmlns:p14="http://schemas.microsoft.com/office/powerpoint/2010/main" val="2206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Англия выходит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из-под </a:t>
            </a:r>
            <a:r>
              <a:rPr lang="ru-RU" dirty="0"/>
              <a:t>контроля Рима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" y="1695228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39848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Дети Генриха: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Кровавая </a:t>
            </a:r>
            <a:r>
              <a:rPr lang="ru-RU" dirty="0"/>
              <a:t>и Великая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32000"/>
            <a:ext cx="5112568" cy="5112568"/>
          </a:xfrm>
        </p:spPr>
      </p:pic>
    </p:spTree>
    <p:extLst>
      <p:ext uri="{BB962C8B-B14F-4D97-AF65-F5344CB8AC3E}">
        <p14:creationId xmlns:p14="http://schemas.microsoft.com/office/powerpoint/2010/main" val="12749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dirty="0">
                <a:hlinkClick r:id="rId2"/>
              </a:rPr>
              <a:t>Елизавета I: королева поэтов и пиратов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  <p:extLst>
      <p:ext uri="{BB962C8B-B14F-4D97-AF65-F5344CB8AC3E}">
        <p14:creationId xmlns:p14="http://schemas.microsoft.com/office/powerpoint/2010/main" val="38788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149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Эпоха Тюдоров: ключ к пониманию английской культуры и языка</vt:lpstr>
      <vt:lpstr>Эпоха Тюдоров (1485-1603)</vt:lpstr>
      <vt:lpstr> Генрих VIII: Главный "разрушитель традиций"</vt:lpstr>
      <vt:lpstr>Генрих VIII  и  Екатерина Арагонская </vt:lpstr>
      <vt:lpstr>Тюдорово сердце</vt:lpstr>
      <vt:lpstr>Генрих VIII  и анна болейн</vt:lpstr>
      <vt:lpstr>Англия выходит  из-под контроля Рима</vt:lpstr>
      <vt:lpstr>Дети Генриха:  Кровавая и Великая</vt:lpstr>
      <vt:lpstr> Елизавета I: королева поэтов и пиратов</vt:lpstr>
      <vt:lpstr>The great bible </vt:lpstr>
      <vt:lpstr>Канцелярия и стандартизация </vt:lpstr>
      <vt:lpstr>Уильям Кэкстон  печатный станок, 1476 год</vt:lpstr>
      <vt:lpstr>Лексический бум</vt:lpstr>
      <vt:lpstr>Культура эпохи Тюдоров British Parliament</vt:lpstr>
      <vt:lpstr>пираты Её Величества</vt:lpstr>
      <vt:lpstr>Фрэнсис Дрейк</vt:lpstr>
      <vt:lpstr>Елизавета I:  Я замужем за Англией</vt:lpstr>
      <vt:lpstr>The Globe [Theatre]</vt:lpstr>
      <vt:lpstr>От готики к ренессансу: Собор Или  vs  дворец Белого зала</vt:lpstr>
      <vt:lpstr>Спасибо за внимание!  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ПЕРЕВОДА </dc:title>
  <dc:creator>User</dc:creator>
  <cp:lastModifiedBy>User</cp:lastModifiedBy>
  <cp:revision>12</cp:revision>
  <dcterms:created xsi:type="dcterms:W3CDTF">2024-04-02T02:47:59Z</dcterms:created>
  <dcterms:modified xsi:type="dcterms:W3CDTF">2026-03-11T18:05:24Z</dcterms:modified>
</cp:coreProperties>
</file>